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7957F0-72F2-4489-8225-528E4C8CC927}" type="datetimeFigureOut">
              <a:rPr lang="en-US" smtClean="0"/>
              <a:t>1/2/2023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7D30680-8EB3-4574-BA93-3804E0C55A9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1069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957F0-72F2-4489-8225-528E4C8CC92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30680-8EB3-4574-BA93-3804E0C55A9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412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957F0-72F2-4489-8225-528E4C8CC92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30680-8EB3-4574-BA93-3804E0C55A9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343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7957F0-72F2-4489-8225-528E4C8CC92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30680-8EB3-4574-BA93-3804E0C55A9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635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7957F0-72F2-4489-8225-528E4C8CC927}"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D30680-8EB3-4574-BA93-3804E0C55A9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109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7957F0-72F2-4489-8225-528E4C8CC927}"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30680-8EB3-4574-BA93-3804E0C55A9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5262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7957F0-72F2-4489-8225-528E4C8CC927}" type="datetimeFigureOut">
              <a:rPr lang="en-US" smtClean="0"/>
              <a:t>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D30680-8EB3-4574-BA93-3804E0C55A9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8617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7957F0-72F2-4489-8225-528E4C8CC927}" type="datetimeFigureOut">
              <a:rPr lang="en-US" smtClean="0"/>
              <a:t>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D30680-8EB3-4574-BA93-3804E0C55A9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0476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957F0-72F2-4489-8225-528E4C8CC927}" type="datetimeFigureOut">
              <a:rPr lang="en-US" smtClean="0"/>
              <a:t>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D30680-8EB3-4574-BA93-3804E0C55A90}" type="slidenum">
              <a:rPr lang="en-US" smtClean="0"/>
              <a:t>‹#›</a:t>
            </a:fld>
            <a:endParaRPr lang="en-US"/>
          </a:p>
        </p:txBody>
      </p:sp>
    </p:spTree>
    <p:extLst>
      <p:ext uri="{BB962C8B-B14F-4D97-AF65-F5344CB8AC3E}">
        <p14:creationId xmlns:p14="http://schemas.microsoft.com/office/powerpoint/2010/main" val="1871936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7957F0-72F2-4489-8225-528E4C8CC927}"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D30680-8EB3-4574-BA93-3804E0C55A9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1631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97957F0-72F2-4489-8225-528E4C8CC927}" type="datetimeFigureOut">
              <a:rPr lang="en-US" smtClean="0"/>
              <a:t>1/2/2023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7D30680-8EB3-4574-BA93-3804E0C55A9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20771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97957F0-72F2-4489-8225-528E4C8CC927}" type="datetimeFigureOut">
              <a:rPr lang="en-US" smtClean="0"/>
              <a:t>1/2/2023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7D30680-8EB3-4574-BA93-3804E0C55A9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7224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846BD-AD3D-1E3B-DB3C-51828F41D220}"/>
              </a:ext>
            </a:extLst>
          </p:cNvPr>
          <p:cNvSpPr>
            <a:spLocks noGrp="1"/>
          </p:cNvSpPr>
          <p:nvPr>
            <p:ph type="ctrTitle"/>
          </p:nvPr>
        </p:nvSpPr>
        <p:spPr/>
        <p:txBody>
          <a:bodyPr>
            <a:normAutofit/>
          </a:bodyPr>
          <a:lstStyle/>
          <a:p>
            <a:pPr algn="ctr"/>
            <a:r>
              <a:rPr lang="en-US" sz="4000" b="1" dirty="0">
                <a:latin typeface="Aharoni" panose="02010803020104030203" pitchFamily="2" charset="-79"/>
                <a:cs typeface="Aharoni" panose="02010803020104030203" pitchFamily="2" charset="-79"/>
              </a:rPr>
              <a:t>Measure of Central Tendency</a:t>
            </a:r>
          </a:p>
        </p:txBody>
      </p:sp>
    </p:spTree>
    <p:extLst>
      <p:ext uri="{BB962C8B-B14F-4D97-AF65-F5344CB8AC3E}">
        <p14:creationId xmlns:p14="http://schemas.microsoft.com/office/powerpoint/2010/main" val="2532153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36774-6496-0B4F-1077-E87C13A05BAD}"/>
              </a:ext>
            </a:extLst>
          </p:cNvPr>
          <p:cNvSpPr>
            <a:spLocks noGrp="1"/>
          </p:cNvSpPr>
          <p:nvPr>
            <p:ph idx="1"/>
          </p:nvPr>
        </p:nvSpPr>
        <p:spPr/>
        <p:txBody>
          <a:bodyPr/>
          <a:lstStyle/>
          <a:p>
            <a:pPr marL="0" indent="0">
              <a:buNone/>
            </a:pPr>
            <a:r>
              <a:rPr lang="en-US" dirty="0"/>
              <a:t>Here; </a:t>
            </a:r>
          </a:p>
          <a:p>
            <a:pPr marL="0" indent="0">
              <a:buNone/>
            </a:pPr>
            <a:r>
              <a:rPr lang="en-US" b="1" dirty="0"/>
              <a:t>l = </a:t>
            </a:r>
            <a:r>
              <a:rPr lang="en-US" dirty="0"/>
              <a:t>lower limit of modal class; </a:t>
            </a:r>
          </a:p>
          <a:p>
            <a:pPr marL="0" indent="0">
              <a:buNone/>
            </a:pPr>
            <a:r>
              <a:rPr lang="en-US" b="1" dirty="0" err="1"/>
              <a:t>fm</a:t>
            </a:r>
            <a:r>
              <a:rPr lang="en-US" b="1" dirty="0"/>
              <a:t> = </a:t>
            </a:r>
            <a:r>
              <a:rPr lang="en-US" dirty="0"/>
              <a:t>frequency of modal class; </a:t>
            </a:r>
          </a:p>
          <a:p>
            <a:pPr marL="0" indent="0">
              <a:buNone/>
            </a:pPr>
            <a:r>
              <a:rPr lang="en-US" b="1" dirty="0"/>
              <a:t>f1 = </a:t>
            </a:r>
            <a:r>
              <a:rPr lang="en-US" dirty="0"/>
              <a:t>frequency of class preceding modal class; </a:t>
            </a:r>
          </a:p>
          <a:p>
            <a:pPr marL="0" indent="0">
              <a:buNone/>
            </a:pPr>
            <a:r>
              <a:rPr lang="en-US" b="1" dirty="0"/>
              <a:t>f2 = </a:t>
            </a:r>
            <a:r>
              <a:rPr lang="en-US" dirty="0"/>
              <a:t>frequency of class succeeding modal class and </a:t>
            </a:r>
          </a:p>
          <a:p>
            <a:pPr marL="0" indent="0">
              <a:buNone/>
            </a:pPr>
            <a:r>
              <a:rPr lang="en-US" b="1" dirty="0"/>
              <a:t>h = </a:t>
            </a:r>
            <a:r>
              <a:rPr lang="en-US" dirty="0"/>
              <a:t>class width.</a:t>
            </a:r>
          </a:p>
          <a:p>
            <a:pPr marL="0" indent="0">
              <a:buNone/>
            </a:pPr>
            <a:endParaRPr lang="en-US" dirty="0"/>
          </a:p>
        </p:txBody>
      </p:sp>
    </p:spTree>
    <p:extLst>
      <p:ext uri="{BB962C8B-B14F-4D97-AF65-F5344CB8AC3E}">
        <p14:creationId xmlns:p14="http://schemas.microsoft.com/office/powerpoint/2010/main" val="3442020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DB7D6-6409-13F2-C2FD-AEA6305D0202}"/>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Relationship Between Mean, Median and Mode</a:t>
            </a:r>
          </a:p>
        </p:txBody>
      </p:sp>
      <p:sp>
        <p:nvSpPr>
          <p:cNvPr id="3" name="Content Placeholder 2">
            <a:extLst>
              <a:ext uri="{FF2B5EF4-FFF2-40B4-BE49-F238E27FC236}">
                <a16:creationId xmlns:a16="http://schemas.microsoft.com/office/drawing/2014/main" id="{4CBA558A-6501-AA8F-FCF0-4098EA2900BD}"/>
              </a:ext>
            </a:extLst>
          </p:cNvPr>
          <p:cNvSpPr>
            <a:spLocks noGrp="1"/>
          </p:cNvSpPr>
          <p:nvPr>
            <p:ph idx="1"/>
          </p:nvPr>
        </p:nvSpPr>
        <p:spPr/>
        <p:txBody>
          <a:bodyPr/>
          <a:lstStyle/>
          <a:p>
            <a:pPr marL="0" indent="0" algn="just">
              <a:buNone/>
            </a:pPr>
            <a:r>
              <a:rPr lang="en-US" dirty="0"/>
              <a:t>The three measures of central values i.e. mean, median and mode are closely correlated by the following relations, also called an empirical relationship.</a:t>
            </a:r>
          </a:p>
          <a:p>
            <a:pPr marL="0" indent="0" algn="ctr">
              <a:buNone/>
            </a:pPr>
            <a:endParaRPr lang="en-US" b="1" dirty="0"/>
          </a:p>
          <a:p>
            <a:pPr marL="0" indent="0" algn="ctr">
              <a:buNone/>
            </a:pPr>
            <a:r>
              <a:rPr lang="en-US" b="1" dirty="0"/>
              <a:t>2 Mean + Mode = 3 Median</a:t>
            </a:r>
          </a:p>
          <a:p>
            <a:pPr marL="0" indent="0" algn="ctr">
              <a:buNone/>
            </a:pPr>
            <a:r>
              <a:rPr lang="en-US" b="1" dirty="0"/>
              <a:t>Or</a:t>
            </a:r>
          </a:p>
          <a:p>
            <a:pPr marL="0" indent="0" algn="ctr">
              <a:buNone/>
            </a:pPr>
            <a:r>
              <a:rPr lang="en-US" b="1" dirty="0"/>
              <a:t>Mode = 3 Median – 2 Mean</a:t>
            </a:r>
          </a:p>
        </p:txBody>
      </p:sp>
    </p:spTree>
    <p:extLst>
      <p:ext uri="{BB962C8B-B14F-4D97-AF65-F5344CB8AC3E}">
        <p14:creationId xmlns:p14="http://schemas.microsoft.com/office/powerpoint/2010/main" val="1473697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4ABAC-9EF3-426E-2FA4-8A426CD83A9B}"/>
              </a:ext>
            </a:extLst>
          </p:cNvPr>
          <p:cNvSpPr>
            <a:spLocks noGrp="1"/>
          </p:cNvSpPr>
          <p:nvPr>
            <p:ph type="ctrTitle"/>
          </p:nvPr>
        </p:nvSpPr>
        <p:spPr/>
        <p:txBody>
          <a:bodyPr>
            <a:normAutofit/>
          </a:bodyPr>
          <a:lstStyle/>
          <a:p>
            <a:pPr algn="ctr"/>
            <a:r>
              <a:rPr lang="en-US" sz="4400" b="1" dirty="0">
                <a:latin typeface="Aharoni" panose="02010803020104030203" pitchFamily="2" charset="-79"/>
                <a:cs typeface="Aharoni" panose="02010803020104030203" pitchFamily="2" charset="-79"/>
              </a:rPr>
              <a:t>THANK YOU</a:t>
            </a:r>
          </a:p>
        </p:txBody>
      </p:sp>
    </p:spTree>
    <p:extLst>
      <p:ext uri="{BB962C8B-B14F-4D97-AF65-F5344CB8AC3E}">
        <p14:creationId xmlns:p14="http://schemas.microsoft.com/office/powerpoint/2010/main" val="3299500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A11E7C-3620-9440-0BD1-9FD2B0D03ABF}"/>
              </a:ext>
            </a:extLst>
          </p:cNvPr>
          <p:cNvSpPr>
            <a:spLocks noGrp="1"/>
          </p:cNvSpPr>
          <p:nvPr>
            <p:ph idx="1"/>
          </p:nvPr>
        </p:nvSpPr>
        <p:spPr/>
        <p:txBody>
          <a:bodyPr/>
          <a:lstStyle/>
          <a:p>
            <a:pPr marL="0" indent="0" algn="just">
              <a:buNone/>
            </a:pPr>
            <a:r>
              <a:rPr lang="en-US" dirty="0"/>
              <a:t>A measure of central tendency is a single value that tries to explain a set of data by </a:t>
            </a:r>
            <a:r>
              <a:rPr lang="en-US" dirty="0" err="1"/>
              <a:t>recognising</a:t>
            </a:r>
            <a:r>
              <a:rPr lang="en-US" dirty="0"/>
              <a:t> the central position in that set of data. Measures of central tendency are sometimes also known as measures of central location. They are also </a:t>
            </a:r>
            <a:r>
              <a:rPr lang="en-US" dirty="0" err="1"/>
              <a:t>categorised</a:t>
            </a:r>
            <a:r>
              <a:rPr lang="en-US" dirty="0"/>
              <a:t> as summary statistics.</a:t>
            </a:r>
          </a:p>
          <a:p>
            <a:pPr marL="0" indent="0" algn="just">
              <a:buNone/>
            </a:pPr>
            <a:r>
              <a:rPr lang="en-US" dirty="0"/>
              <a:t>The three most common measures of central tendency in statistics are mean, median, and mode.</a:t>
            </a:r>
          </a:p>
        </p:txBody>
      </p:sp>
    </p:spTree>
    <p:extLst>
      <p:ext uri="{BB962C8B-B14F-4D97-AF65-F5344CB8AC3E}">
        <p14:creationId xmlns:p14="http://schemas.microsoft.com/office/powerpoint/2010/main" val="3867097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992489-381F-AA13-FAC1-2F8467C87A4A}"/>
              </a:ext>
            </a:extLst>
          </p:cNvPr>
          <p:cNvSpPr>
            <a:spLocks noGrp="1"/>
          </p:cNvSpPr>
          <p:nvPr>
            <p:ph idx="1"/>
          </p:nvPr>
        </p:nvSpPr>
        <p:spPr/>
        <p:txBody>
          <a:bodyPr>
            <a:normAutofit/>
          </a:bodyPr>
          <a:lstStyle/>
          <a:p>
            <a:pPr marL="0" indent="0" algn="just">
              <a:buNone/>
            </a:pPr>
            <a:r>
              <a:rPr lang="en-US" dirty="0"/>
              <a:t>The central tendency is said to be the statistical model that represents the single value of the entire distribution or database and aims to implement an exact description of the entire data in the distribution. There are three main measures of central tendency are- Mean, Median and Mode.</a:t>
            </a:r>
          </a:p>
        </p:txBody>
      </p:sp>
    </p:spTree>
    <p:extLst>
      <p:ext uri="{BB962C8B-B14F-4D97-AF65-F5344CB8AC3E}">
        <p14:creationId xmlns:p14="http://schemas.microsoft.com/office/powerpoint/2010/main" val="51972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51AE1-EC24-DEF4-DD01-B392C90A2036}"/>
              </a:ext>
            </a:extLst>
          </p:cNvPr>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Mean</a:t>
            </a:r>
          </a:p>
        </p:txBody>
      </p:sp>
      <p:sp>
        <p:nvSpPr>
          <p:cNvPr id="3" name="Content Placeholder 2">
            <a:extLst>
              <a:ext uri="{FF2B5EF4-FFF2-40B4-BE49-F238E27FC236}">
                <a16:creationId xmlns:a16="http://schemas.microsoft.com/office/drawing/2014/main" id="{5EF821A4-592C-278D-1A65-D62E8F664C24}"/>
              </a:ext>
            </a:extLst>
          </p:cNvPr>
          <p:cNvSpPr>
            <a:spLocks noGrp="1"/>
          </p:cNvSpPr>
          <p:nvPr>
            <p:ph idx="1"/>
          </p:nvPr>
        </p:nvSpPr>
        <p:spPr/>
        <p:txBody>
          <a:bodyPr/>
          <a:lstStyle/>
          <a:p>
            <a:pPr marL="0" indent="0" algn="just">
              <a:buNone/>
            </a:pPr>
            <a:r>
              <a:rPr lang="en-US" dirty="0"/>
              <a:t>Mean is an approach that is generally used in statistics. At our school level, we learned the theory behind the average calculation. However, in higher levels, we are introduced to the topic called mean.</a:t>
            </a:r>
          </a:p>
          <a:p>
            <a:pPr marL="0" indent="0" algn="just">
              <a:buNone/>
            </a:pPr>
            <a:r>
              <a:rPr lang="en-US" dirty="0"/>
              <a:t>Mean is a fundamental concept in mathematics and statistics. In statistics, it is defined as the measure of the central tendency of a probability distribution with median and mode. It is also recognized as the expected value.</a:t>
            </a:r>
          </a:p>
          <a:p>
            <a:pPr marL="0" indent="0" algn="just">
              <a:buNone/>
            </a:pPr>
            <a:endParaRPr lang="en-US" dirty="0"/>
          </a:p>
          <a:p>
            <a:pPr marL="0" indent="0" algn="just">
              <a:buNone/>
            </a:pPr>
            <a:r>
              <a:rPr lang="en-US" b="1" dirty="0"/>
              <a:t>Mean = (Sum of all the observations/Total number of observations)</a:t>
            </a:r>
          </a:p>
        </p:txBody>
      </p:sp>
    </p:spTree>
    <p:extLst>
      <p:ext uri="{BB962C8B-B14F-4D97-AF65-F5344CB8AC3E}">
        <p14:creationId xmlns:p14="http://schemas.microsoft.com/office/powerpoint/2010/main" val="1488199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89E2DF-724F-A905-80D5-56281C41F7BF}"/>
              </a:ext>
            </a:extLst>
          </p:cNvPr>
          <p:cNvSpPr>
            <a:spLocks noGrp="1"/>
          </p:cNvSpPr>
          <p:nvPr>
            <p:ph idx="1"/>
          </p:nvPr>
        </p:nvSpPr>
        <p:spPr/>
        <p:txBody>
          <a:bodyPr/>
          <a:lstStyle/>
          <a:p>
            <a:pPr marL="0" indent="0" algn="just">
              <a:buNone/>
            </a:pPr>
            <a:r>
              <a:rPr lang="en-US" dirty="0"/>
              <a:t>There are majorly 3 distinct types of mean value that you will find in statistics.</a:t>
            </a:r>
          </a:p>
          <a:p>
            <a:pPr marL="0" indent="0" algn="just">
              <a:buNone/>
            </a:pPr>
            <a:endParaRPr lang="en-US" dirty="0"/>
          </a:p>
          <a:p>
            <a:pPr algn="just"/>
            <a:r>
              <a:rPr lang="en-US" b="1"/>
              <a:t>Arithmetic Mean</a:t>
            </a:r>
            <a:endParaRPr lang="en-US" b="1" dirty="0"/>
          </a:p>
          <a:p>
            <a:pPr algn="just"/>
            <a:r>
              <a:rPr lang="en-US" b="1" dirty="0"/>
              <a:t>Geometric Mean</a:t>
            </a:r>
          </a:p>
          <a:p>
            <a:pPr algn="just"/>
            <a:r>
              <a:rPr lang="en-US" b="1" dirty="0"/>
              <a:t>Harmonic Mean</a:t>
            </a:r>
          </a:p>
          <a:p>
            <a:pPr marL="0" indent="0" algn="just">
              <a:buNone/>
            </a:pPr>
            <a:endParaRPr lang="en-US" dirty="0"/>
          </a:p>
        </p:txBody>
      </p:sp>
    </p:spTree>
    <p:extLst>
      <p:ext uri="{BB962C8B-B14F-4D97-AF65-F5344CB8AC3E}">
        <p14:creationId xmlns:p14="http://schemas.microsoft.com/office/powerpoint/2010/main" val="913724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9A085-8B9A-E830-AEB2-693CB612C37E}"/>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Median</a:t>
            </a:r>
          </a:p>
        </p:txBody>
      </p:sp>
      <p:sp>
        <p:nvSpPr>
          <p:cNvPr id="3" name="Content Placeholder 2">
            <a:extLst>
              <a:ext uri="{FF2B5EF4-FFF2-40B4-BE49-F238E27FC236}">
                <a16:creationId xmlns:a16="http://schemas.microsoft.com/office/drawing/2014/main" id="{3ADC3F34-247D-EA21-231F-07129F428C9C}"/>
              </a:ext>
            </a:extLst>
          </p:cNvPr>
          <p:cNvSpPr>
            <a:spLocks noGrp="1"/>
          </p:cNvSpPr>
          <p:nvPr>
            <p:ph idx="1"/>
          </p:nvPr>
        </p:nvSpPr>
        <p:spPr/>
        <p:txBody>
          <a:bodyPr/>
          <a:lstStyle/>
          <a:p>
            <a:pPr marL="0" indent="0" algn="just">
              <a:buNone/>
            </a:pPr>
            <a:r>
              <a:rPr lang="en-US" dirty="0"/>
              <a:t>The data of the middlemost observation that is achieved after modifying the data in ascending order is termed the median of the data. The advantage of applying the median as a central tendency is that it is less influenced by outliers and skewed data.</a:t>
            </a:r>
          </a:p>
          <a:p>
            <a:pPr marL="0" indent="0" algn="just">
              <a:buNone/>
            </a:pPr>
            <a:r>
              <a:rPr lang="en-US" dirty="0"/>
              <a:t>Median is determined for ungrouped data as well as ungrouped data. The formula for the ungrouped data is divided into two categories:</a:t>
            </a:r>
          </a:p>
          <a:p>
            <a:pPr marL="0" indent="0" algn="just">
              <a:buNone/>
            </a:pPr>
            <a:endParaRPr lang="en-US" dirty="0"/>
          </a:p>
        </p:txBody>
      </p:sp>
    </p:spTree>
    <p:extLst>
      <p:ext uri="{BB962C8B-B14F-4D97-AF65-F5344CB8AC3E}">
        <p14:creationId xmlns:p14="http://schemas.microsoft.com/office/powerpoint/2010/main" val="2402962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1DDF6C-628C-61E9-707C-5FD4DC84CAE6}"/>
              </a:ext>
            </a:extLst>
          </p:cNvPr>
          <p:cNvSpPr>
            <a:spLocks noGrp="1"/>
          </p:cNvSpPr>
          <p:nvPr>
            <p:ph idx="1"/>
          </p:nvPr>
        </p:nvSpPr>
        <p:spPr>
          <a:xfrm>
            <a:off x="838200" y="1733550"/>
            <a:ext cx="10515600" cy="4600575"/>
          </a:xfrm>
        </p:spPr>
        <p:txBody>
          <a:bodyPr/>
          <a:lstStyle/>
          <a:p>
            <a:pPr marL="0" indent="0" algn="just">
              <a:buNone/>
            </a:pPr>
            <a:r>
              <a:rPr lang="en-US" dirty="0"/>
              <a:t>If the data set holds an odd number of values </a:t>
            </a:r>
            <a:r>
              <a:rPr lang="en-US" dirty="0" err="1"/>
              <a:t>i.e</a:t>
            </a:r>
            <a:r>
              <a:rPr lang="en-US" dirty="0"/>
              <a:t> n=odd, then the median is given by the formula.</a:t>
            </a:r>
          </a:p>
          <a:p>
            <a:pPr marL="0" indent="0" algn="just">
              <a:buNone/>
            </a:pPr>
            <a:endParaRPr lang="en-US" dirty="0"/>
          </a:p>
          <a:p>
            <a:pPr marL="0" indent="0" algn="just">
              <a:buNone/>
            </a:pPr>
            <a:endParaRPr lang="en-US" dirty="0"/>
          </a:p>
          <a:p>
            <a:pPr marL="0" indent="0" algn="just">
              <a:buNone/>
            </a:pPr>
            <a:r>
              <a:rPr lang="en-US" dirty="0"/>
              <a:t>If the dataset holds an even number of data values </a:t>
            </a:r>
            <a:r>
              <a:rPr lang="en-US" dirty="0" err="1"/>
              <a:t>i.e</a:t>
            </a:r>
            <a:r>
              <a:rPr lang="en-US" dirty="0"/>
              <a:t> n = even, the median is computed by the formula.</a:t>
            </a:r>
          </a:p>
        </p:txBody>
      </p:sp>
      <p:pic>
        <p:nvPicPr>
          <p:cNvPr id="7" name="Picture 6">
            <a:extLst>
              <a:ext uri="{FF2B5EF4-FFF2-40B4-BE49-F238E27FC236}">
                <a16:creationId xmlns:a16="http://schemas.microsoft.com/office/drawing/2014/main" id="{8FF2BF7C-6746-3DFA-B018-2234D650D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5425" y="4171950"/>
            <a:ext cx="8982076" cy="1009650"/>
          </a:xfrm>
          <a:prstGeom prst="rect">
            <a:avLst/>
          </a:prstGeom>
        </p:spPr>
      </p:pic>
      <p:pic>
        <p:nvPicPr>
          <p:cNvPr id="14" name="Picture 13">
            <a:extLst>
              <a:ext uri="{FF2B5EF4-FFF2-40B4-BE49-F238E27FC236}">
                <a16:creationId xmlns:a16="http://schemas.microsoft.com/office/drawing/2014/main" id="{C40D4690-F1C3-8B38-D374-334B3C3334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900" y="2247901"/>
            <a:ext cx="4943475" cy="1000124"/>
          </a:xfrm>
          <a:prstGeom prst="rect">
            <a:avLst/>
          </a:prstGeom>
        </p:spPr>
      </p:pic>
    </p:spTree>
    <p:extLst>
      <p:ext uri="{BB962C8B-B14F-4D97-AF65-F5344CB8AC3E}">
        <p14:creationId xmlns:p14="http://schemas.microsoft.com/office/powerpoint/2010/main" val="130424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599AFB-5209-B86A-92D2-C81C0DE38DF8}"/>
              </a:ext>
            </a:extLst>
          </p:cNvPr>
          <p:cNvSpPr>
            <a:spLocks noGrp="1"/>
          </p:cNvSpPr>
          <p:nvPr>
            <p:ph idx="1"/>
          </p:nvPr>
        </p:nvSpPr>
        <p:spPr>
          <a:xfrm>
            <a:off x="838199" y="1825625"/>
            <a:ext cx="10525195" cy="4089400"/>
          </a:xfrm>
        </p:spPr>
        <p:txBody>
          <a:bodyPr>
            <a:normAutofit/>
          </a:bodyPr>
          <a:lstStyle/>
          <a:p>
            <a:pPr marL="0" indent="0">
              <a:buNone/>
            </a:pPr>
            <a:r>
              <a:rPr lang="en-US" dirty="0">
                <a:cs typeface="Calibri" panose="020F0502020204030204" pitchFamily="34" charset="0"/>
              </a:rPr>
              <a:t>The formula to calculate the median of grouped data is:</a:t>
            </a:r>
          </a:p>
          <a:p>
            <a:pPr marL="0" indent="0">
              <a:buNone/>
            </a:pPr>
            <a:endParaRPr lang="en-US" dirty="0"/>
          </a:p>
        </p:txBody>
      </p:sp>
      <p:pic>
        <p:nvPicPr>
          <p:cNvPr id="4" name="Picture 3">
            <a:extLst>
              <a:ext uri="{FF2B5EF4-FFF2-40B4-BE49-F238E27FC236}">
                <a16:creationId xmlns:a16="http://schemas.microsoft.com/office/drawing/2014/main" id="{DCDD32D2-FDBA-28B8-0A66-E4CEC6F0B1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24100" y="2524126"/>
            <a:ext cx="6702185" cy="1162050"/>
          </a:xfrm>
          <a:prstGeom prst="rect">
            <a:avLst/>
          </a:prstGeom>
        </p:spPr>
      </p:pic>
      <p:sp>
        <p:nvSpPr>
          <p:cNvPr id="6" name="TextBox 5">
            <a:extLst>
              <a:ext uri="{FF2B5EF4-FFF2-40B4-BE49-F238E27FC236}">
                <a16:creationId xmlns:a16="http://schemas.microsoft.com/office/drawing/2014/main" id="{53530B63-674F-231D-2A48-3687ECABFCFE}"/>
              </a:ext>
            </a:extLst>
          </p:cNvPr>
          <p:cNvSpPr txBox="1"/>
          <p:nvPr/>
        </p:nvSpPr>
        <p:spPr>
          <a:xfrm>
            <a:off x="895349" y="3990886"/>
            <a:ext cx="10448925" cy="1015663"/>
          </a:xfrm>
          <a:prstGeom prst="rect">
            <a:avLst/>
          </a:prstGeom>
          <a:noFill/>
        </p:spPr>
        <p:txBody>
          <a:bodyPr wrap="square">
            <a:spAutoFit/>
          </a:bodyPr>
          <a:lstStyle/>
          <a:p>
            <a:pPr algn="just"/>
            <a:r>
              <a:rPr lang="en-US" sz="2000" dirty="0">
                <a:cs typeface="Calibri" panose="020F0502020204030204" pitchFamily="34" charset="0"/>
              </a:rPr>
              <a:t>For the above formula; ‘l’ is the lower limit of the median class, ‘f’ denotes the frequency of the median class, ‘h’ is the width of the median class, ‘</a:t>
            </a:r>
            <a:r>
              <a:rPr lang="en-US" sz="2000" dirty="0" err="1">
                <a:cs typeface="Calibri" panose="020F0502020204030204" pitchFamily="34" charset="0"/>
              </a:rPr>
              <a:t>cf</a:t>
            </a:r>
            <a:r>
              <a:rPr lang="en-US" sz="2000" dirty="0">
                <a:cs typeface="Calibri" panose="020F0502020204030204" pitchFamily="34" charset="0"/>
              </a:rPr>
              <a:t>’ denotes the cumulative frequency of the class preceding the median class.</a:t>
            </a:r>
          </a:p>
        </p:txBody>
      </p:sp>
    </p:spTree>
    <p:extLst>
      <p:ext uri="{BB962C8B-B14F-4D97-AF65-F5344CB8AC3E}">
        <p14:creationId xmlns:p14="http://schemas.microsoft.com/office/powerpoint/2010/main" val="551578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80A1F-BE04-3408-3FD2-6EA0DB84C1DC}"/>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Mode</a:t>
            </a:r>
          </a:p>
        </p:txBody>
      </p:sp>
      <p:sp>
        <p:nvSpPr>
          <p:cNvPr id="3" name="Content Placeholder 2">
            <a:extLst>
              <a:ext uri="{FF2B5EF4-FFF2-40B4-BE49-F238E27FC236}">
                <a16:creationId xmlns:a16="http://schemas.microsoft.com/office/drawing/2014/main" id="{247F4C54-A305-DE77-88F2-AB104A83D840}"/>
              </a:ext>
            </a:extLst>
          </p:cNvPr>
          <p:cNvSpPr>
            <a:spLocks noGrp="1"/>
          </p:cNvSpPr>
          <p:nvPr>
            <p:ph idx="1"/>
          </p:nvPr>
        </p:nvSpPr>
        <p:spPr/>
        <p:txBody>
          <a:bodyPr>
            <a:normAutofit/>
          </a:bodyPr>
          <a:lstStyle/>
          <a:p>
            <a:pPr marL="0" indent="0" algn="just">
              <a:buNone/>
            </a:pPr>
            <a:r>
              <a:rPr lang="en-US" dirty="0"/>
              <a:t>The median is the middle character in a data set when the numbers are presented in ascending or descending order. Whereas the mode is the value that happens to appear most often in a data set and the range is the difference between the highest and lowest values in a data set.</a:t>
            </a:r>
          </a:p>
          <a:p>
            <a:pPr marL="0" indent="0" algn="just">
              <a:buNone/>
            </a:pPr>
            <a:r>
              <a:rPr lang="en-US" dirty="0"/>
              <a:t>The general formula for mode calculation of grouped data is:</a:t>
            </a:r>
          </a:p>
          <a:p>
            <a:pPr marL="0" indent="0" algn="just">
              <a:buNone/>
            </a:pPr>
            <a:endParaRPr lang="en-US" dirty="0"/>
          </a:p>
          <a:p>
            <a:pPr marL="0" indent="0" algn="just">
              <a:buNone/>
            </a:pPr>
            <a:endParaRPr lang="en-US" dirty="0"/>
          </a:p>
          <a:p>
            <a:pPr marL="0" indent="0" algn="just">
              <a:buNone/>
            </a:pPr>
            <a:endParaRPr lang="en-US" dirty="0"/>
          </a:p>
        </p:txBody>
      </p:sp>
      <p:pic>
        <p:nvPicPr>
          <p:cNvPr id="5" name="Picture 4">
            <a:extLst>
              <a:ext uri="{FF2B5EF4-FFF2-40B4-BE49-F238E27FC236}">
                <a16:creationId xmlns:a16="http://schemas.microsoft.com/office/drawing/2014/main" id="{85C7F959-0482-A9EB-3B73-0DDDAC961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3587" y="4143376"/>
            <a:ext cx="6376987" cy="1209674"/>
          </a:xfrm>
          <a:prstGeom prst="rect">
            <a:avLst/>
          </a:prstGeom>
        </p:spPr>
      </p:pic>
    </p:spTree>
    <p:extLst>
      <p:ext uri="{BB962C8B-B14F-4D97-AF65-F5344CB8AC3E}">
        <p14:creationId xmlns:p14="http://schemas.microsoft.com/office/powerpoint/2010/main" val="38795139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55</TotalTime>
  <Words>587</Words>
  <Application>Microsoft Office PowerPoint</Application>
  <PresentationFormat>Widescreen</PresentationFormat>
  <Paragraphs>40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Aharoni</vt:lpstr>
      <vt:lpstr>Arial</vt:lpstr>
      <vt:lpstr>Gill Sans MT</vt:lpstr>
      <vt:lpstr>Gallery</vt:lpstr>
      <vt:lpstr>Measure of Central Tendency</vt:lpstr>
      <vt:lpstr>PowerPoint Presentation</vt:lpstr>
      <vt:lpstr>PowerPoint Presentation</vt:lpstr>
      <vt:lpstr>Mean</vt:lpstr>
      <vt:lpstr>PowerPoint Presentation</vt:lpstr>
      <vt:lpstr>Median</vt:lpstr>
      <vt:lpstr>PowerPoint Presentation</vt:lpstr>
      <vt:lpstr>PowerPoint Presentation</vt:lpstr>
      <vt:lpstr>Mode</vt:lpstr>
      <vt:lpstr>PowerPoint Presentation</vt:lpstr>
      <vt:lpstr>Relationship Between Mean, Median and Mode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 of Central Tendency</dc:title>
  <dc:creator>Ananya Priya</dc:creator>
  <cp:lastModifiedBy>Ananya Priya</cp:lastModifiedBy>
  <cp:revision>7</cp:revision>
  <dcterms:created xsi:type="dcterms:W3CDTF">2023-01-02T16:49:58Z</dcterms:created>
  <dcterms:modified xsi:type="dcterms:W3CDTF">2023-01-02T17:45:13Z</dcterms:modified>
</cp:coreProperties>
</file>